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6" r:id="rId6"/>
    <p:sldId id="291" r:id="rId7"/>
    <p:sldId id="292" r:id="rId8"/>
    <p:sldId id="293" r:id="rId9"/>
    <p:sldId id="297" r:id="rId10"/>
    <p:sldId id="296" r:id="rId11"/>
    <p:sldId id="295" r:id="rId12"/>
    <p:sldId id="298" r:id="rId13"/>
    <p:sldId id="299" r:id="rId14"/>
    <p:sldId id="300" r:id="rId15"/>
    <p:sldId id="301" r:id="rId16"/>
    <p:sldId id="302" r:id="rId17"/>
    <p:sldId id="303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3986" autoAdjust="0"/>
  </p:normalViewPr>
  <p:slideViewPr>
    <p:cSldViewPr snapToGrid="0" showGuides="1">
      <p:cViewPr>
        <p:scale>
          <a:sx n="42" d="100"/>
          <a:sy n="42" d="100"/>
        </p:scale>
        <p:origin x="1604" y="-27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just" rtl="0">
              <a:spcBef>
                <a:spcPts val="0"/>
              </a:spcBef>
              <a:spcAft>
                <a:spcPts val="1000"/>
              </a:spcAft>
            </a:pPr>
            <a:endParaRPr lang="en-US" sz="1200" b="0" i="0" u="none" strike="noStrike" dirty="0">
              <a:effectLst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https://www.customerthermometer.com/img/customer-retention-formula.jpg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https://miro.medium.com/max/582/1*M-9g2sgwHhr4SrMlXn6D9w.png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1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02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29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47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9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24242"/>
              </a:solidFill>
              <a:effectLst/>
              <a:latin typeface="proxima-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https://www.scuba.io/blog/how-to-conduct-a-behavioral-analysis#:~:text=What%20is%20a%20customer%20behavioral,motives%20and%20influences%20behind%20them.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https://clevertap.com/blog/cohort-analysis/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424242"/>
                </a:solidFill>
                <a:effectLst/>
                <a:latin typeface="proxima-nova"/>
              </a:rPr>
              <a:t>https://miro.medium.com/max/558/1*j1ds8RsPQknRHfrINQ_xSQ.png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24242"/>
              </a:solidFill>
              <a:effectLst/>
              <a:latin typeface="proxima-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24242"/>
              </a:solidFill>
              <a:effectLst/>
              <a:latin typeface="proxima-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424242"/>
              </a:solidFill>
              <a:effectLst/>
              <a:latin typeface="proxima-nov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https://i0.wp.com/d2s30hray1l0uq.cloudfront.net/frontend/Purchasing-Behavior.jpg?fit=1024%2C512&amp;ssl=1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7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https://firstatlanticcommerce.com/wp-content/uploads/2020/07/online-shopping-ecommerce-ss-1920-1024x576.png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22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0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“Online Retail Data Set ” 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https://archive.ics.uci.edu/ml/datasets/Online+Retail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5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3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endParaRPr lang="en-US" sz="1200" b="0" i="0" u="none" strike="noStrike" dirty="0">
              <a:effectLst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1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913A3-FD43-44A5-BD91-649C3BF8605C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7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BA25B-228D-4A58-9150-0C5704DB4669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6F3C-2161-4D87-8741-C175331D16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8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5D4B-DC6D-4F4B-8D53-C57B3519C52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1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8D56-CD9D-471B-AD85-05BD39A20C4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8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66AA-5BE3-48F9-AE57-97F07AF4B792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4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529-0B69-460B-A7BB-018C9C502B0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8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5997-CCF8-45EA-B953-DE593CAD2ED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25339-6BB4-46C1-BF77-83AA844B92E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4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57658A-A9FC-4B01-AF6C-1006F2A3B48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7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D25A-0DF3-4BEF-8E71-6AA07F54128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8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EF86372-A25B-4BFB-B1A4-17B8728EAD03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75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emf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5376"/>
            <a:ext cx="9144000" cy="1229567"/>
          </a:xfrm>
        </p:spPr>
        <p:txBody>
          <a:bodyPr lIns="0" tIns="0" rIns="0" bIns="0" anchor="t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Customer Behavioral Analysis</a:t>
            </a:r>
            <a:br>
              <a:rPr lang="en-US" sz="66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By : Devanshi Shah</a:t>
            </a:r>
            <a:endParaRPr lang="en-US" sz="6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8" y="1477619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7" y="130945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2440564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A4AEC9F3-744C-BE67-8077-50BC2E569565}"/>
              </a:ext>
            </a:extLst>
          </p:cNvPr>
          <p:cNvSpPr txBox="1">
            <a:spLocks/>
          </p:cNvSpPr>
          <p:nvPr/>
        </p:nvSpPr>
        <p:spPr>
          <a:xfrm>
            <a:off x="1499502" y="3457955"/>
            <a:ext cx="9144000" cy="863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INST754</a:t>
            </a:r>
            <a:endParaRPr lang="en-US" sz="6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68186B-57C7-3931-FD5A-3330C46D6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5"/>
    </mc:Choice>
    <mc:Fallback>
      <p:transition spd="slow" advTm="18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8512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Cohort Index and Cohort Retention Rate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5534108" cy="4411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Cohort Index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 is an integer representation of the number of months that has passed since the customers first purchase 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For example -  if cohort index = 1, then the customer made their next purchase in the same month after the first purchase.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Customer Retention Rate is the percentage of existing customers who remain customers after a given period.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pic>
        <p:nvPicPr>
          <p:cNvPr id="3074" name="Picture 2" descr="Customer Retention Rate | Customer Retention Explained">
            <a:extLst>
              <a:ext uri="{FF2B5EF4-FFF2-40B4-BE49-F238E27FC236}">
                <a16:creationId xmlns:a16="http://schemas.microsoft.com/office/drawing/2014/main" id="{92E26956-5599-0C50-A84B-621AAB5D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842716"/>
            <a:ext cx="6379433" cy="23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lculate your monthly recurring customer by Cohort Analysis | by Md.  Hasibul Islam | Towards Data Science">
            <a:extLst>
              <a:ext uri="{FF2B5EF4-FFF2-40B4-BE49-F238E27FC236}">
                <a16:creationId xmlns:a16="http://schemas.microsoft.com/office/drawing/2014/main" id="{EEA03DD2-8D88-F027-8795-7FCA0C18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80" y="579093"/>
            <a:ext cx="5662652" cy="210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C270D3-C51F-DE6F-B579-01C7BEDFC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0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22"/>
    </mc:Choice>
    <mc:Fallback>
      <p:transition spd="slow" advTm="65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8512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Insights from Cohort Matrix Analysis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121787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Cohort Table determines the number of transactions made by the customers during the </a:t>
            </a:r>
            <a:r>
              <a:rPr lang="en-US" sz="2400" dirty="0">
                <a:solidFill>
                  <a:srgbClr val="292929"/>
                </a:solidFill>
                <a:latin typeface="charter"/>
              </a:rPr>
              <a:t>C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ohort </a:t>
            </a:r>
            <a:r>
              <a:rPr lang="en-US" sz="2400" dirty="0">
                <a:solidFill>
                  <a:srgbClr val="292929"/>
                </a:solidFill>
                <a:latin typeface="charter"/>
              </a:rPr>
              <a:t>p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eriod according to the Cohort Index.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6F8ED-373A-DFE8-06E6-F0EDA1C4A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99232"/>
            <a:ext cx="10770523" cy="409585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A80066A-E9D7-0394-EDD9-434BB7A77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4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00"/>
    </mc:Choice>
    <mc:Fallback>
      <p:transition spd="slow" advTm="6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8512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Insights from Cohort Retention Rate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12072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Cohort Retention Rate defines the percentage of the active customers out of the total customers. Here, in each cohort the number of active customers is dependent upon the Cohort Index 1 values and therefore they are chosen as the cohort sizes.  </a:t>
            </a:r>
            <a:endParaRPr lang="en-US" sz="24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AC522-5798-C03C-B304-C299CC692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" y="2014731"/>
            <a:ext cx="12192000" cy="438854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3D37967-594A-577D-7023-7BD3C5CFB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23"/>
    </mc:Choice>
    <mc:Fallback>
      <p:transition spd="slow" advTm="6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8512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Cohort Retention Rate By Quarters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C4F83-BB82-8280-6CFA-B65573CF3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" y="704742"/>
            <a:ext cx="12178748" cy="575504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CE3F5B-E0AA-D689-FE9B-B78AC38D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6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9"/>
    </mc:Choice>
    <mc:Fallback>
      <p:transition spd="slow" advTm="11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6920" y="522898"/>
            <a:ext cx="27736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Conclusion &amp; Recommendation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06680" y="522898"/>
            <a:ext cx="278030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FED37E-9129-D0BF-D5D6-FC627F2D9EDD}"/>
              </a:ext>
            </a:extLst>
          </p:cNvPr>
          <p:cNvSpPr txBox="1"/>
          <p:nvPr/>
        </p:nvSpPr>
        <p:spPr>
          <a:xfrm>
            <a:off x="0" y="544821"/>
            <a:ext cx="11748052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92929"/>
                </a:solidFill>
                <a:effectLst/>
                <a:latin typeface="charter"/>
              </a:rPr>
              <a:t>Best Customers – 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They are the potential target of new products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Increase company revenue by repeated advertising and heavy discounts are not required for them.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sz="2400" b="1" dirty="0">
                <a:solidFill>
                  <a:srgbClr val="292929"/>
                </a:solidFill>
                <a:latin typeface="charter"/>
              </a:rPr>
              <a:t>At Risk Customers – 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Focused Advertising r</a:t>
            </a:r>
            <a:r>
              <a:rPr lang="en-US" sz="2400" dirty="0">
                <a:solidFill>
                  <a:srgbClr val="292929"/>
                </a:solidFill>
                <a:latin typeface="charter"/>
              </a:rPr>
              <a:t>equired to lower the risk of churning.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Discounts should be provided to them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Improve customer care services for them.</a:t>
            </a:r>
            <a:endParaRPr lang="en-US" sz="2400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92929"/>
                </a:solidFill>
                <a:latin typeface="charter"/>
              </a:rPr>
              <a:t>New Customers –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929"/>
                </a:solidFill>
                <a:latin typeface="charter"/>
              </a:rPr>
              <a:t>Handle with care by improving relationship with them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Enhance the purchasing experience of the customers by providing goo</a:t>
            </a:r>
            <a:r>
              <a:rPr lang="en-US" sz="2400" dirty="0">
                <a:solidFill>
                  <a:srgbClr val="292929"/>
                </a:solidFill>
                <a:latin typeface="charter"/>
              </a:rPr>
              <a:t>d quality products, and good customer care services.</a:t>
            </a:r>
            <a:endParaRPr lang="en-US" sz="2400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CDBD24D-DC15-027C-E311-9ACBE2B9A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0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89"/>
    </mc:Choice>
    <mc:Fallback>
      <p:transition spd="slow" advTm="10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6" name="Picture 5" descr="This image is an icon that says &quot;24Slides.&quot;">
            <a:hlinkClick r:id="rId5"/>
            <a:extLst>
              <a:ext uri="{FF2B5EF4-FFF2-40B4-BE49-F238E27FC236}">
                <a16:creationId xmlns:a16="http://schemas.microsoft.com/office/drawing/2014/main" id="{A86744F2-5246-4A0A-B119-35E7FB76A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1E0ECC-6F2E-6202-FBA1-8F703E4B5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8"/>
    </mc:Choice>
    <mc:Fallback>
      <p:transition spd="slow" advTm="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6880" y="522898"/>
            <a:ext cx="286512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Customer Behavioral Analysis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7432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215348" y="704742"/>
            <a:ext cx="7622853" cy="643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1000"/>
              </a:spcAft>
            </a:pPr>
            <a:endParaRPr lang="en-US" sz="2400" dirty="0"/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customer behavior analysis provides a framework for collecting, analyzing, and using data about your customers in a meaningful way. 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Cohort analysis is a subset of behavioral analytics that takes the data from a given eCommerce platform and rather than looking at all users as one unit, it breaks them into related groups for analysis.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This helps you understand how many customers continue to be active users in the days/weeks/months that follow.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pic>
        <p:nvPicPr>
          <p:cNvPr id="1032" name="Picture 8" descr="Performing Cohort Retention Analysis Using SQL | by Mmenyene Akpan | Jun,  2022 | SelectFrom">
            <a:extLst>
              <a:ext uri="{FF2B5EF4-FFF2-40B4-BE49-F238E27FC236}">
                <a16:creationId xmlns:a16="http://schemas.microsoft.com/office/drawing/2014/main" id="{2173FD63-EAF9-2131-E9C6-99E278FC1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97" y="895053"/>
            <a:ext cx="3141957" cy="37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209E038-2D56-1A19-E7E0-8381D321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</a:t>
            </a:fld>
            <a:endParaRPr lang="en-US" dirty="0"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9C78EBCC-6F86-D756-8B0D-BD55B0416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03"/>
    </mc:Choice>
    <mc:Fallback>
      <p:transition spd="slow" advTm="7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64" y="522898"/>
            <a:ext cx="37619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Business Challenge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703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7622853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The dataset is based on a UK- based non-store online retail. The focus is to get information about what the customers do and how they behave when they interact with the online retail store. 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Insights derived after the Customer Behavioral Analysis of the company-</a:t>
            </a:r>
            <a:endParaRPr lang="en-US" sz="2400" b="0" dirty="0">
              <a:effectLst/>
            </a:endParaRPr>
          </a:p>
          <a:p>
            <a:pPr marL="1200150" lvl="2" indent="-285750" algn="just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Which country has the highest no. of purchases according to the data?</a:t>
            </a:r>
          </a:p>
          <a:p>
            <a:pPr marL="1200150" lvl="2" indent="-285750" algn="just" fontAlgn="base">
              <a:buFont typeface="Arial" panose="020B0604020202020204" pitchFamily="34" charset="0"/>
              <a:buChar char="•"/>
            </a:pPr>
            <a:r>
              <a:rPr lang="en-US" sz="2400" dirty="0"/>
              <a:t>Does the number of</a:t>
            </a:r>
            <a:r>
              <a:rPr lang="en-US" sz="2400" b="0" i="0" u="none" strike="noStrike" dirty="0">
                <a:effectLst/>
              </a:rPr>
              <a:t> customers </a:t>
            </a:r>
            <a:r>
              <a:rPr lang="en-US" sz="2400" dirty="0"/>
              <a:t>change in</a:t>
            </a:r>
            <a:r>
              <a:rPr lang="en-US" sz="2400" b="0" i="0" u="none" strike="noStrike" dirty="0">
                <a:effectLst/>
              </a:rPr>
              <a:t> different quarters?</a:t>
            </a:r>
          </a:p>
          <a:p>
            <a:pPr marL="1200150" lvl="2" indent="-285750" algn="just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Is the number of customers growing eventually? </a:t>
            </a:r>
          </a:p>
          <a:p>
            <a:pPr marL="1200150" lvl="2" indent="-285750" algn="just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How many customers have actually made more than one transaction?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4ED551-8F2E-E18D-AF08-5A6E03BD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09" y="1435395"/>
            <a:ext cx="3349256" cy="379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6A4F1-5A6F-EAE4-506F-087625A9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78B3D2-331B-B049-68E5-1005839F8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9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49"/>
    </mc:Choice>
    <mc:Fallback>
      <p:transition spd="slow" advTm="47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5000" y="522898"/>
            <a:ext cx="2667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Process of Online Retail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5908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762285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When a person goes into a retail store and purchases a few items, the following basic data points are generated: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Customer Name/Customer ID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Invoice number and Invoice Date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Product name and product code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Quantity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Unit Price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Date and time of the transaction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 descr="How E-Commerce Changed Traditional Retail - First Atlantic CommerceFirst  Atlantic Commerce">
            <a:extLst>
              <a:ext uri="{FF2B5EF4-FFF2-40B4-BE49-F238E27FC236}">
                <a16:creationId xmlns:a16="http://schemas.microsoft.com/office/drawing/2014/main" id="{D00D8604-8157-85D0-767E-FAEA6198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143000"/>
            <a:ext cx="356616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02EFFF-F152-5515-9133-0D7DFB139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27"/>
    </mc:Choice>
    <mc:Fallback>
      <p:transition spd="slow" advTm="87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64" y="522898"/>
            <a:ext cx="37619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Dataset Description 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703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1043002"/>
            <a:ext cx="1196340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The data is a Online Retail Data Set which was obtained from the UCI Machine Learning repository. This dataset contains extensive information regarding the transnational transactions for a UK-based and registered non-store online retail which operates in multiple countries across the world. 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The transactions mainly occurred between 12/01/2010 and 12/09/2011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Attributes of the dataset are as follows - 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effectLst/>
              </a:rPr>
              <a:t>InvoiceNo</a:t>
            </a:r>
            <a:r>
              <a:rPr lang="en-US" sz="2400" b="0" i="0" u="none" strike="noStrike" dirty="0">
                <a:effectLst/>
              </a:rPr>
              <a:t>: Invoice number. Nominal, a 6-digit integral number uniquely assigned to each transaction. If this code starts with letter ‘c’, it indicates a cancellation.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effectLst/>
              </a:rPr>
              <a:t>StockCode</a:t>
            </a:r>
            <a:r>
              <a:rPr lang="en-US" sz="2400" b="0" i="0" u="none" strike="noStrike" dirty="0">
                <a:effectLst/>
              </a:rPr>
              <a:t>: Product (item) code. Nominal, a 5-digit integral number uniquely assigned to each distinct product.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B25C0-F485-3C00-B85F-642CA294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EB21D3A-9DCF-A7AA-D303-7EA942AE9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3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4"/>
    </mc:Choice>
    <mc:Fallback>
      <p:transition spd="slow" advTm="4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1196340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Description: Product (item) name. Nominal.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Quantity: The quantities of each product (item) per transaction. Numeric.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effectLst/>
              </a:rPr>
              <a:t>InvoiceDate</a:t>
            </a:r>
            <a:r>
              <a:rPr lang="en-US" sz="2400" b="0" i="0" u="none" strike="noStrike" dirty="0">
                <a:effectLst/>
              </a:rPr>
              <a:t>: Invoice Date and time. Numeric, the day and time when each transaction was generated.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effectLst/>
              </a:rPr>
              <a:t>UnitPrice</a:t>
            </a:r>
            <a:r>
              <a:rPr lang="en-US" sz="2400" b="0" i="0" u="none" strike="noStrike" dirty="0">
                <a:effectLst/>
              </a:rPr>
              <a:t>: Unit price. Numeric, Product price per unit in sterling.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 err="1">
                <a:effectLst/>
              </a:rPr>
              <a:t>CustomerID</a:t>
            </a:r>
            <a:r>
              <a:rPr lang="en-US" sz="2400" b="0" i="0" u="none" strike="noStrike" dirty="0">
                <a:effectLst/>
              </a:rPr>
              <a:t>: Customer number. Nominal, a 5-digit integral number uniquely assigned to each customer.</a:t>
            </a:r>
          </a:p>
          <a:p>
            <a:pPr marL="1200150" lvl="2" indent="-285750" algn="just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Country: Country name. Nominal, the name of the country where each customer resides.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B25C0-F485-3C00-B85F-642CA294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A8B8F0-1862-3CF1-69AD-00397D77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2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40"/>
    </mc:Choice>
    <mc:Fallback>
      <p:transition spd="slow" advTm="14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0064" y="522898"/>
            <a:ext cx="3761936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Dataset Description 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6703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B25C0-F485-3C00-B85F-642CA294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E57B74-DF11-850F-08F3-895DD9DDC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90"/>
            <a:ext cx="12192000" cy="588003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E10F6A8-2494-D618-50AB-69169EDA4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4"/>
    </mc:Choice>
    <mc:Fallback>
      <p:transition spd="slow" advTm="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2000" y="522898"/>
            <a:ext cx="381000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Analysis of the Data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404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11630108" cy="337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Initially, the total number of products, transactions, and customers in the data which correspond to the total unique stock codes, invoice number, and customer IDs present in the data were calculated.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Products = 3958 , Transactions = 25900 , No. of customers = 4372</a:t>
            </a: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Also, </a:t>
            </a:r>
            <a:r>
              <a:rPr lang="en-US" sz="2400" u="none" strike="noStrike" dirty="0">
                <a:solidFill>
                  <a:srgbClr val="292929"/>
                </a:solidFill>
                <a:latin typeface="charter"/>
              </a:rPr>
              <a:t>t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he data contained 5215 duplicate entries (about ~1%) which were removed during the data cleaning process.</a:t>
            </a:r>
            <a:endParaRPr lang="en-US" sz="2400" b="0" i="0" u="none" strike="noStrike" dirty="0">
              <a:effectLst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0DA9E-A87E-4028-1074-AAB298130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" y="3429000"/>
            <a:ext cx="12192000" cy="279648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4A67C4-4D6A-573C-BC4B-2DE2C6F6F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6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5"/>
    </mc:Choice>
    <mc:Fallback>
      <p:transition spd="slow" advTm="4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48512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50744"/>
            <a:ext cx="11748052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Highest % of orders according to Country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17068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8C6989-73F8-6E62-A244-E917F52EC18D}"/>
              </a:ext>
            </a:extLst>
          </p:cNvPr>
          <p:cNvSpPr txBox="1"/>
          <p:nvPr/>
        </p:nvSpPr>
        <p:spPr>
          <a:xfrm>
            <a:off x="13252" y="814402"/>
            <a:ext cx="34767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The UCI Machine Learning repository describes that the data is based on transactions for a UK-based and registered non-store online retail, the percentage of orders from top 10 countries in the data is shown as follows.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FD5E1-391F-E6A4-0B81-EDF9E46F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55992-11A0-2CD6-AB98-E769FF0A0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704743"/>
            <a:ext cx="7861852" cy="563300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CA644E-B7FE-70FC-4028-7C6DE1E15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5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21"/>
    </mc:Choice>
    <mc:Fallback>
      <p:transition spd="slow" advTm="53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245</TotalTime>
  <Words>1051</Words>
  <Application>Microsoft Office PowerPoint</Application>
  <PresentationFormat>Widescreen</PresentationFormat>
  <Paragraphs>123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Agency FB</vt:lpstr>
      <vt:lpstr>Arial</vt:lpstr>
      <vt:lpstr>Calibri</vt:lpstr>
      <vt:lpstr>Calibri Light</vt:lpstr>
      <vt:lpstr>charter</vt:lpstr>
      <vt:lpstr>Consolas</vt:lpstr>
      <vt:lpstr>proxima-nova</vt:lpstr>
      <vt:lpstr>Times New Roman</vt:lpstr>
      <vt:lpstr>Retrospect</vt:lpstr>
      <vt:lpstr>Customer Behavioral Analysis By : Devanshi Shah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Project analysis slide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Behavioral Analysis By : Devanshi Shah</dc:title>
  <dc:creator>Devanshi Shah</dc:creator>
  <cp:lastModifiedBy>Devanshi Shah</cp:lastModifiedBy>
  <cp:revision>3</cp:revision>
  <dcterms:created xsi:type="dcterms:W3CDTF">2022-07-11T23:38:18Z</dcterms:created>
  <dcterms:modified xsi:type="dcterms:W3CDTF">2022-07-12T03:43:30Z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